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59" r:id="rId6"/>
    <p:sldId id="263" r:id="rId7"/>
    <p:sldId id="260" r:id="rId8"/>
    <p:sldId id="264" r:id="rId9"/>
    <p:sldId id="265" r:id="rId10"/>
    <p:sldId id="261"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7"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6/3/2020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6/3/2020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6/3/2020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6/3/2020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6/3/2020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85E8D9-38D4-408E-B64B-08ED0A0E0515}"/>
              </a:ext>
            </a:extLst>
          </p:cNvPr>
          <p:cNvSpPr>
            <a:spLocks noGrp="1"/>
          </p:cNvSpPr>
          <p:nvPr>
            <p:ph type="ctrTitle"/>
          </p:nvPr>
        </p:nvSpPr>
        <p:spPr>
          <a:xfrm>
            <a:off x="906477" y="1755913"/>
            <a:ext cx="8825658" cy="2338137"/>
          </a:xfrm>
        </p:spPr>
        <p:txBody>
          <a:bodyPr/>
          <a:lstStyle/>
          <a:p>
            <a:r>
              <a:rPr lang="fr-FR" sz="6600" b="1" i="1" u="sng" dirty="0">
                <a:solidFill>
                  <a:schemeClr val="tx1"/>
                </a:solidFill>
              </a:rPr>
              <a:t>Système Alerte Précoce </a:t>
            </a:r>
          </a:p>
        </p:txBody>
      </p:sp>
      <p:sp>
        <p:nvSpPr>
          <p:cNvPr id="3" name="Sous-titre 2">
            <a:extLst>
              <a:ext uri="{FF2B5EF4-FFF2-40B4-BE49-F238E27FC236}">
                <a16:creationId xmlns:a16="http://schemas.microsoft.com/office/drawing/2014/main" id="{6354F0DE-E6FA-4A3F-BC10-CBC5688D7B3C}"/>
              </a:ext>
            </a:extLst>
          </p:cNvPr>
          <p:cNvSpPr>
            <a:spLocks noGrp="1"/>
          </p:cNvSpPr>
          <p:nvPr>
            <p:ph type="subTitle" idx="1"/>
          </p:nvPr>
        </p:nvSpPr>
        <p:spPr>
          <a:xfrm>
            <a:off x="8917415" y="6427290"/>
            <a:ext cx="8825658" cy="861420"/>
          </a:xfrm>
        </p:spPr>
        <p:txBody>
          <a:bodyPr/>
          <a:lstStyle/>
          <a:p>
            <a:r>
              <a:rPr lang="fr-FR" b="1" i="1" u="sng" dirty="0">
                <a:solidFill>
                  <a:schemeClr val="tx1"/>
                </a:solidFill>
              </a:rPr>
              <a:t>E3 : SCHENIN-KING </a:t>
            </a:r>
            <a:r>
              <a:rPr lang="fr-FR" b="1" i="1" u="sng" dirty="0" err="1">
                <a:solidFill>
                  <a:schemeClr val="tx1"/>
                </a:solidFill>
              </a:rPr>
              <a:t>JErry</a:t>
            </a:r>
            <a:endParaRPr lang="fr-FR" b="1" i="1" u="sng" dirty="0">
              <a:solidFill>
                <a:schemeClr val="tx1"/>
              </a:solidFill>
            </a:endParaRPr>
          </a:p>
        </p:txBody>
      </p:sp>
    </p:spTree>
    <p:extLst>
      <p:ext uri="{BB962C8B-B14F-4D97-AF65-F5344CB8AC3E}">
        <p14:creationId xmlns:p14="http://schemas.microsoft.com/office/powerpoint/2010/main" val="325238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A5092B-7E6F-4301-8381-ED9865B8C8D7}"/>
              </a:ext>
            </a:extLst>
          </p:cNvPr>
          <p:cNvSpPr>
            <a:spLocks noGrp="1"/>
          </p:cNvSpPr>
          <p:nvPr>
            <p:ph type="title"/>
          </p:nvPr>
        </p:nvSpPr>
        <p:spPr/>
        <p:txBody>
          <a:bodyPr/>
          <a:lstStyle/>
          <a:p>
            <a:r>
              <a:rPr lang="fr-FR" b="1" i="1" u="sng" dirty="0"/>
              <a:t>4° Recherche ,réalisation et outils utilisés</a:t>
            </a:r>
            <a:br>
              <a:rPr lang="fr-FR" b="1" i="1" u="sng" dirty="0"/>
            </a:br>
            <a:endParaRPr lang="fr-FR" dirty="0"/>
          </a:p>
        </p:txBody>
      </p:sp>
      <p:sp>
        <p:nvSpPr>
          <p:cNvPr id="3" name="Espace réservé du contenu 2">
            <a:extLst>
              <a:ext uri="{FF2B5EF4-FFF2-40B4-BE49-F238E27FC236}">
                <a16:creationId xmlns:a16="http://schemas.microsoft.com/office/drawing/2014/main" id="{BABFCB67-3966-4D97-BC46-226D2A924761}"/>
              </a:ext>
            </a:extLst>
          </p:cNvPr>
          <p:cNvSpPr>
            <a:spLocks noGrp="1"/>
          </p:cNvSpPr>
          <p:nvPr>
            <p:ph idx="1"/>
          </p:nvPr>
        </p:nvSpPr>
        <p:spPr>
          <a:xfrm>
            <a:off x="646111" y="1925053"/>
            <a:ext cx="8946541" cy="3721767"/>
          </a:xfrm>
        </p:spPr>
        <p:txBody>
          <a:bodyPr/>
          <a:lstStyle/>
          <a:p>
            <a:pPr marL="0" indent="0">
              <a:buNone/>
            </a:pPr>
            <a:r>
              <a:rPr lang="fr-FR" b="1" i="1" u="sng" dirty="0">
                <a:solidFill>
                  <a:srgbClr val="FF0000"/>
                </a:solidFill>
              </a:rPr>
              <a:t>1)Création d’une base de donné :</a:t>
            </a:r>
          </a:p>
          <a:p>
            <a:pPr marL="0" indent="0">
              <a:buNone/>
            </a:pPr>
            <a:r>
              <a:rPr lang="fr-FR" b="1" dirty="0"/>
              <a:t>- USGS(US Geological Survey ) </a:t>
            </a:r>
          </a:p>
          <a:p>
            <a:pPr marL="0" indent="0">
              <a:buNone/>
            </a:pPr>
            <a:r>
              <a:rPr lang="fr-FR" b="1" i="1" dirty="0"/>
              <a:t>-Logiciel : </a:t>
            </a:r>
            <a:r>
              <a:rPr lang="fr-FR" b="1" i="1" dirty="0" err="1"/>
              <a:t>Wampserver</a:t>
            </a:r>
            <a:r>
              <a:rPr lang="fr-FR" b="1" i="1" dirty="0"/>
              <a:t>  </a:t>
            </a:r>
          </a:p>
          <a:p>
            <a:pPr marL="0" indent="0">
              <a:buNone/>
            </a:pPr>
            <a:r>
              <a:rPr lang="fr-FR" b="1" i="1" dirty="0"/>
              <a:t>-L’interface PhpMyAdmin avec le gestionnaire de donnée  MySQL</a:t>
            </a:r>
          </a:p>
        </p:txBody>
      </p:sp>
      <p:pic>
        <p:nvPicPr>
          <p:cNvPr id="2052" name="Picture 4">
            <a:extLst>
              <a:ext uri="{FF2B5EF4-FFF2-40B4-BE49-F238E27FC236}">
                <a16:creationId xmlns:a16="http://schemas.microsoft.com/office/drawing/2014/main" id="{D24484F9-32E7-41C2-9C15-692E34380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085" y="1381344"/>
            <a:ext cx="3108158" cy="160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84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1ADD93B-4BED-42F0-AC70-3BCC5436C16B}"/>
              </a:ext>
            </a:extLst>
          </p:cNvPr>
          <p:cNvSpPr>
            <a:spLocks noGrp="1"/>
          </p:cNvSpPr>
          <p:nvPr>
            <p:ph idx="1"/>
          </p:nvPr>
        </p:nvSpPr>
        <p:spPr>
          <a:xfrm>
            <a:off x="8943473" y="1149382"/>
            <a:ext cx="2895600" cy="4318603"/>
          </a:xfrm>
        </p:spPr>
        <p:txBody>
          <a:bodyPr>
            <a:normAutofit fontScale="92500" lnSpcReduction="10000"/>
          </a:bodyPr>
          <a:lstStyle/>
          <a:p>
            <a:r>
              <a:rPr lang="fr-FR" dirty="0"/>
              <a:t>L’Institut d'études géologiques des États-Unis est un organisme gouvernemental américain qui se consacre aux sciences de la Terre. Il est notamment chargé de la surveillance de l'activité sismique sur son territoire et à travers le monde.</a:t>
            </a:r>
          </a:p>
        </p:txBody>
      </p:sp>
      <p:pic>
        <p:nvPicPr>
          <p:cNvPr id="4" name="Image 3">
            <a:extLst>
              <a:ext uri="{FF2B5EF4-FFF2-40B4-BE49-F238E27FC236}">
                <a16:creationId xmlns:a16="http://schemas.microsoft.com/office/drawing/2014/main" id="{CF2A1DA9-FA19-4FEB-9680-62D74A025004}"/>
              </a:ext>
            </a:extLst>
          </p:cNvPr>
          <p:cNvPicPr>
            <a:picLocks noChangeAspect="1"/>
          </p:cNvPicPr>
          <p:nvPr/>
        </p:nvPicPr>
        <p:blipFill>
          <a:blip r:embed="rId2"/>
          <a:stretch>
            <a:fillRect/>
          </a:stretch>
        </p:blipFill>
        <p:spPr>
          <a:xfrm>
            <a:off x="270129" y="596419"/>
            <a:ext cx="8673344" cy="4318603"/>
          </a:xfrm>
          <a:prstGeom prst="rect">
            <a:avLst/>
          </a:prstGeom>
        </p:spPr>
      </p:pic>
      <p:sp>
        <p:nvSpPr>
          <p:cNvPr id="5" name="ZoneTexte 4">
            <a:extLst>
              <a:ext uri="{FF2B5EF4-FFF2-40B4-BE49-F238E27FC236}">
                <a16:creationId xmlns:a16="http://schemas.microsoft.com/office/drawing/2014/main" id="{EF0153D4-3B92-4A37-8138-E803D2B4F5EF}"/>
              </a:ext>
            </a:extLst>
          </p:cNvPr>
          <p:cNvSpPr txBox="1"/>
          <p:nvPr/>
        </p:nvSpPr>
        <p:spPr>
          <a:xfrm>
            <a:off x="270129" y="4915022"/>
            <a:ext cx="6785811" cy="1477328"/>
          </a:xfrm>
          <a:prstGeom prst="rect">
            <a:avLst/>
          </a:prstGeom>
          <a:noFill/>
        </p:spPr>
        <p:txBody>
          <a:bodyPr wrap="square" rtlCol="0">
            <a:spAutoFit/>
          </a:bodyPr>
          <a:lstStyle/>
          <a:p>
            <a:r>
              <a:rPr lang="fr-FR" dirty="0"/>
              <a:t>Ce site qui ma permis d’extraire les données de leurs bases. L’extraction est possible en différent format mais j’ai choisis le format CSV ,qui est un format texte ouvert représentant des données tabulaires sous forme de valeurs séparées par des virgules.</a:t>
            </a:r>
          </a:p>
        </p:txBody>
      </p:sp>
      <p:sp>
        <p:nvSpPr>
          <p:cNvPr id="6" name="ZoneTexte 5">
            <a:extLst>
              <a:ext uri="{FF2B5EF4-FFF2-40B4-BE49-F238E27FC236}">
                <a16:creationId xmlns:a16="http://schemas.microsoft.com/office/drawing/2014/main" id="{7E0351DC-9DED-4EA9-B35C-A44E7AF7B95A}"/>
              </a:ext>
            </a:extLst>
          </p:cNvPr>
          <p:cNvSpPr txBox="1"/>
          <p:nvPr/>
        </p:nvSpPr>
        <p:spPr>
          <a:xfrm>
            <a:off x="176463" y="196309"/>
            <a:ext cx="4531895" cy="400110"/>
          </a:xfrm>
          <a:prstGeom prst="rect">
            <a:avLst/>
          </a:prstGeom>
          <a:noFill/>
        </p:spPr>
        <p:txBody>
          <a:bodyPr wrap="square" rtlCol="0">
            <a:spAutoFit/>
          </a:bodyPr>
          <a:lstStyle/>
          <a:p>
            <a:r>
              <a:rPr lang="fr-FR" sz="2000" b="1" i="1" u="sng" dirty="0">
                <a:solidFill>
                  <a:srgbClr val="FF0000"/>
                </a:solidFill>
              </a:rPr>
              <a:t>USGS(US Geological Survey )</a:t>
            </a:r>
            <a:endParaRPr lang="fr-FR" sz="2000" i="1" u="sng" dirty="0">
              <a:solidFill>
                <a:srgbClr val="FF0000"/>
              </a:solidFill>
            </a:endParaRPr>
          </a:p>
        </p:txBody>
      </p:sp>
    </p:spTree>
    <p:extLst>
      <p:ext uri="{BB962C8B-B14F-4D97-AF65-F5344CB8AC3E}">
        <p14:creationId xmlns:p14="http://schemas.microsoft.com/office/powerpoint/2010/main" val="90645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D6B3E3-9E38-46B9-A78C-8C3291CA4CD8}"/>
              </a:ext>
            </a:extLst>
          </p:cNvPr>
          <p:cNvSpPr>
            <a:spLocks noGrp="1"/>
          </p:cNvSpPr>
          <p:nvPr>
            <p:ph type="title"/>
          </p:nvPr>
        </p:nvSpPr>
        <p:spPr>
          <a:xfrm>
            <a:off x="541838" y="75729"/>
            <a:ext cx="9404723" cy="1400530"/>
          </a:xfrm>
        </p:spPr>
        <p:txBody>
          <a:bodyPr/>
          <a:lstStyle/>
          <a:p>
            <a:r>
              <a:rPr lang="fr-FR" sz="3600" b="1" i="1" u="sng" dirty="0">
                <a:solidFill>
                  <a:srgbClr val="FF0000"/>
                </a:solidFill>
              </a:rPr>
              <a:t>Logiciel : </a:t>
            </a:r>
            <a:r>
              <a:rPr lang="fr-FR" sz="3600" b="1" i="1" u="sng" dirty="0" err="1">
                <a:solidFill>
                  <a:srgbClr val="FF0000"/>
                </a:solidFill>
              </a:rPr>
              <a:t>Wampserver</a:t>
            </a:r>
            <a:endParaRPr lang="fr-FR" sz="3600" u="sng" dirty="0">
              <a:solidFill>
                <a:srgbClr val="FF0000"/>
              </a:solidFill>
            </a:endParaRPr>
          </a:p>
        </p:txBody>
      </p:sp>
      <p:pic>
        <p:nvPicPr>
          <p:cNvPr id="4" name="Espace réservé du contenu 3">
            <a:extLst>
              <a:ext uri="{FF2B5EF4-FFF2-40B4-BE49-F238E27FC236}">
                <a16:creationId xmlns:a16="http://schemas.microsoft.com/office/drawing/2014/main" id="{998AB00F-4588-4A5A-B1A7-C4EAFD02D034}"/>
              </a:ext>
            </a:extLst>
          </p:cNvPr>
          <p:cNvPicPr>
            <a:picLocks noGrp="1" noChangeAspect="1"/>
          </p:cNvPicPr>
          <p:nvPr>
            <p:ph idx="1"/>
          </p:nvPr>
        </p:nvPicPr>
        <p:blipFill>
          <a:blip r:embed="rId2"/>
          <a:stretch>
            <a:fillRect/>
          </a:stretch>
        </p:blipFill>
        <p:spPr>
          <a:xfrm>
            <a:off x="2079933" y="1803985"/>
            <a:ext cx="7459132" cy="4195762"/>
          </a:xfrm>
          <a:prstGeom prst="rect">
            <a:avLst/>
          </a:prstGeom>
        </p:spPr>
      </p:pic>
      <p:sp>
        <p:nvSpPr>
          <p:cNvPr id="5" name="ZoneTexte 4">
            <a:extLst>
              <a:ext uri="{FF2B5EF4-FFF2-40B4-BE49-F238E27FC236}">
                <a16:creationId xmlns:a16="http://schemas.microsoft.com/office/drawing/2014/main" id="{F5D412D6-47F9-440E-ACBF-8E97417D7965}"/>
              </a:ext>
            </a:extLst>
          </p:cNvPr>
          <p:cNvSpPr txBox="1"/>
          <p:nvPr/>
        </p:nvSpPr>
        <p:spPr>
          <a:xfrm>
            <a:off x="794084" y="858253"/>
            <a:ext cx="5646821" cy="646331"/>
          </a:xfrm>
          <a:prstGeom prst="rect">
            <a:avLst/>
          </a:prstGeom>
          <a:noFill/>
        </p:spPr>
        <p:txBody>
          <a:bodyPr wrap="square" rtlCol="0">
            <a:spAutoFit/>
          </a:bodyPr>
          <a:lstStyle/>
          <a:p>
            <a:r>
              <a:rPr lang="fr-FR" b="1" i="1" dirty="0"/>
              <a:t>Avec L’interface PhpMyAdmin avec le gestionnaire de donnée  MySQL</a:t>
            </a:r>
            <a:endParaRPr lang="fr-FR" dirty="0"/>
          </a:p>
        </p:txBody>
      </p:sp>
    </p:spTree>
    <p:extLst>
      <p:ext uri="{BB962C8B-B14F-4D97-AF65-F5344CB8AC3E}">
        <p14:creationId xmlns:p14="http://schemas.microsoft.com/office/powerpoint/2010/main" val="265673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E0B5457-1102-4425-A5A9-39B0252216E1}"/>
              </a:ext>
            </a:extLst>
          </p:cNvPr>
          <p:cNvPicPr>
            <a:picLocks noChangeAspect="1"/>
          </p:cNvPicPr>
          <p:nvPr/>
        </p:nvPicPr>
        <p:blipFill>
          <a:blip r:embed="rId2"/>
          <a:stretch>
            <a:fillRect/>
          </a:stretch>
        </p:blipFill>
        <p:spPr>
          <a:xfrm>
            <a:off x="174892" y="680846"/>
            <a:ext cx="9771213" cy="5496307"/>
          </a:xfrm>
          <a:prstGeom prst="rect">
            <a:avLst/>
          </a:prstGeom>
        </p:spPr>
      </p:pic>
    </p:spTree>
    <p:extLst>
      <p:ext uri="{BB962C8B-B14F-4D97-AF65-F5344CB8AC3E}">
        <p14:creationId xmlns:p14="http://schemas.microsoft.com/office/powerpoint/2010/main" val="2294101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FDB5E70-598A-47A8-901C-3CAAAC7D27D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4A60A7D-E3A0-47B7-B540-3E7742FA4078}"/>
              </a:ext>
            </a:extLst>
          </p:cNvPr>
          <p:cNvPicPr>
            <a:picLocks noChangeAspect="1"/>
          </p:cNvPicPr>
          <p:nvPr/>
        </p:nvPicPr>
        <p:blipFill>
          <a:blip r:embed="rId2"/>
          <a:stretch>
            <a:fillRect/>
          </a:stretch>
        </p:blipFill>
        <p:spPr>
          <a:xfrm>
            <a:off x="291461" y="928393"/>
            <a:ext cx="10049853" cy="5653042"/>
          </a:xfrm>
          <a:prstGeom prst="rect">
            <a:avLst/>
          </a:prstGeom>
        </p:spPr>
      </p:pic>
    </p:spTree>
    <p:extLst>
      <p:ext uri="{BB962C8B-B14F-4D97-AF65-F5344CB8AC3E}">
        <p14:creationId xmlns:p14="http://schemas.microsoft.com/office/powerpoint/2010/main" val="10979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981EC3C-E62A-44EB-BB20-992743C3ECA2}"/>
              </a:ext>
            </a:extLst>
          </p:cNvPr>
          <p:cNvSpPr>
            <a:spLocks noGrp="1"/>
          </p:cNvSpPr>
          <p:nvPr>
            <p:ph idx="1"/>
          </p:nvPr>
        </p:nvSpPr>
        <p:spPr>
          <a:xfrm>
            <a:off x="9071811" y="1197993"/>
            <a:ext cx="3056021" cy="4432785"/>
          </a:xfrm>
        </p:spPr>
        <p:txBody>
          <a:bodyPr/>
          <a:lstStyle/>
          <a:p>
            <a:r>
              <a:rPr lang="fr-FR" dirty="0"/>
              <a:t>J’ai créé une base de donnée appeler  « </a:t>
            </a:r>
            <a:r>
              <a:rPr lang="fr-FR" b="1" dirty="0" err="1"/>
              <a:t>EarthquakesDB</a:t>
            </a:r>
            <a:r>
              <a:rPr lang="fr-FR" dirty="0"/>
              <a:t> » , avec 3 tables .</a:t>
            </a:r>
          </a:p>
          <a:p>
            <a:r>
              <a:rPr lang="fr-FR" dirty="0"/>
              <a:t>Une des Antilles-Guyanes et les 2 autres du Monde. Pourquoi 2 pour le Monde car on est limité en Ligne et je voulais une base de donnée vaste.</a:t>
            </a:r>
          </a:p>
        </p:txBody>
      </p:sp>
      <p:pic>
        <p:nvPicPr>
          <p:cNvPr id="4" name="Image 3">
            <a:extLst>
              <a:ext uri="{FF2B5EF4-FFF2-40B4-BE49-F238E27FC236}">
                <a16:creationId xmlns:a16="http://schemas.microsoft.com/office/drawing/2014/main" id="{C0CF4BCF-F9C9-41A8-BDAC-1A1C7C638BEF}"/>
              </a:ext>
            </a:extLst>
          </p:cNvPr>
          <p:cNvPicPr>
            <a:picLocks noChangeAspect="1"/>
          </p:cNvPicPr>
          <p:nvPr/>
        </p:nvPicPr>
        <p:blipFill>
          <a:blip r:embed="rId2"/>
          <a:stretch>
            <a:fillRect/>
          </a:stretch>
        </p:blipFill>
        <p:spPr>
          <a:xfrm>
            <a:off x="344905" y="313234"/>
            <a:ext cx="8831180" cy="4953740"/>
          </a:xfrm>
          <a:prstGeom prst="rect">
            <a:avLst/>
          </a:prstGeom>
        </p:spPr>
      </p:pic>
      <p:sp>
        <p:nvSpPr>
          <p:cNvPr id="5" name="ZoneTexte 4">
            <a:extLst>
              <a:ext uri="{FF2B5EF4-FFF2-40B4-BE49-F238E27FC236}">
                <a16:creationId xmlns:a16="http://schemas.microsoft.com/office/drawing/2014/main" id="{6CCED741-C49D-4620-BCAD-9078216F31C9}"/>
              </a:ext>
            </a:extLst>
          </p:cNvPr>
          <p:cNvSpPr txBox="1"/>
          <p:nvPr/>
        </p:nvSpPr>
        <p:spPr>
          <a:xfrm>
            <a:off x="481263" y="5380672"/>
            <a:ext cx="9023685" cy="1477328"/>
          </a:xfrm>
          <a:prstGeom prst="rect">
            <a:avLst/>
          </a:prstGeom>
          <a:noFill/>
        </p:spPr>
        <p:txBody>
          <a:bodyPr wrap="square" rtlCol="0">
            <a:spAutoFit/>
          </a:bodyPr>
          <a:lstStyle/>
          <a:p>
            <a:r>
              <a:rPr lang="fr-FR" dirty="0"/>
              <a:t>Celle des caraïbes commence en 1843 ,car le séisme du </a:t>
            </a:r>
            <a:r>
              <a:rPr lang="fr-FR" b="1" dirty="0"/>
              <a:t>8 février 1843</a:t>
            </a:r>
          </a:p>
          <a:p>
            <a:r>
              <a:rPr lang="fr-FR" dirty="0"/>
              <a:t>aux Petites Antilles a été, jusqu'à celui de 1960 au Chili, le séisme historique le plus violent qu'aient jamais connu les Amériques</a:t>
            </a:r>
            <a:r>
              <a:rPr lang="fr-FR" i="1" dirty="0"/>
              <a:t> </a:t>
            </a:r>
            <a:r>
              <a:rPr lang="fr-FR" b="1" i="1" dirty="0"/>
              <a:t>(magnitude estimée à 8,5 sur l’échelle de Richter)</a:t>
            </a:r>
            <a:r>
              <a:rPr lang="fr-FR" b="1" dirty="0"/>
              <a:t>. </a:t>
            </a:r>
            <a:r>
              <a:rPr lang="fr-FR" dirty="0"/>
              <a:t>Il est aussi un des premiers évènements sismiques bien documentés.</a:t>
            </a:r>
          </a:p>
        </p:txBody>
      </p:sp>
    </p:spTree>
    <p:extLst>
      <p:ext uri="{BB962C8B-B14F-4D97-AF65-F5344CB8AC3E}">
        <p14:creationId xmlns:p14="http://schemas.microsoft.com/office/powerpoint/2010/main" val="685781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96C9D-067B-403E-87FF-CDE53DD0260E}"/>
              </a:ext>
            </a:extLst>
          </p:cNvPr>
          <p:cNvSpPr>
            <a:spLocks noGrp="1"/>
          </p:cNvSpPr>
          <p:nvPr>
            <p:ph type="title"/>
          </p:nvPr>
        </p:nvSpPr>
        <p:spPr/>
        <p:txBody>
          <a:bodyPr/>
          <a:lstStyle/>
          <a:p>
            <a:r>
              <a:rPr lang="fr-FR" b="1" i="1" u="sng" dirty="0">
                <a:solidFill>
                  <a:srgbClr val="FF0000"/>
                </a:solidFill>
              </a:rPr>
              <a:t>2)IHM De simulation de séisme</a:t>
            </a:r>
          </a:p>
        </p:txBody>
      </p:sp>
      <p:pic>
        <p:nvPicPr>
          <p:cNvPr id="5" name="Image 4">
            <a:extLst>
              <a:ext uri="{FF2B5EF4-FFF2-40B4-BE49-F238E27FC236}">
                <a16:creationId xmlns:a16="http://schemas.microsoft.com/office/drawing/2014/main" id="{045696A8-BDBC-4985-9A82-6D6F8C56C03B}"/>
              </a:ext>
            </a:extLst>
          </p:cNvPr>
          <p:cNvPicPr>
            <a:picLocks noChangeAspect="1"/>
          </p:cNvPicPr>
          <p:nvPr/>
        </p:nvPicPr>
        <p:blipFill>
          <a:blip r:embed="rId2"/>
          <a:stretch>
            <a:fillRect/>
          </a:stretch>
        </p:blipFill>
        <p:spPr>
          <a:xfrm>
            <a:off x="535747" y="1334587"/>
            <a:ext cx="5560253" cy="5002043"/>
          </a:xfrm>
          <a:prstGeom prst="rect">
            <a:avLst/>
          </a:prstGeom>
        </p:spPr>
      </p:pic>
      <p:pic>
        <p:nvPicPr>
          <p:cNvPr id="7" name="Image 6">
            <a:extLst>
              <a:ext uri="{FF2B5EF4-FFF2-40B4-BE49-F238E27FC236}">
                <a16:creationId xmlns:a16="http://schemas.microsoft.com/office/drawing/2014/main" id="{98FF7360-512C-4341-806D-E40E537CD7EF}"/>
              </a:ext>
            </a:extLst>
          </p:cNvPr>
          <p:cNvPicPr>
            <a:picLocks noChangeAspect="1"/>
          </p:cNvPicPr>
          <p:nvPr/>
        </p:nvPicPr>
        <p:blipFill>
          <a:blip r:embed="rId3"/>
          <a:stretch>
            <a:fillRect/>
          </a:stretch>
        </p:blipFill>
        <p:spPr>
          <a:xfrm>
            <a:off x="6450855" y="1342684"/>
            <a:ext cx="2532723" cy="4993946"/>
          </a:xfrm>
          <a:prstGeom prst="rect">
            <a:avLst/>
          </a:prstGeom>
        </p:spPr>
      </p:pic>
      <p:sp>
        <p:nvSpPr>
          <p:cNvPr id="9" name="ZoneTexte 8">
            <a:extLst>
              <a:ext uri="{FF2B5EF4-FFF2-40B4-BE49-F238E27FC236}">
                <a16:creationId xmlns:a16="http://schemas.microsoft.com/office/drawing/2014/main" id="{0BECC8FB-E316-4364-A4A7-9C059E433D6E}"/>
              </a:ext>
            </a:extLst>
          </p:cNvPr>
          <p:cNvSpPr txBox="1"/>
          <p:nvPr/>
        </p:nvSpPr>
        <p:spPr>
          <a:xfrm>
            <a:off x="9055768" y="1342684"/>
            <a:ext cx="3007895" cy="1754326"/>
          </a:xfrm>
          <a:prstGeom prst="rect">
            <a:avLst/>
          </a:prstGeom>
          <a:noFill/>
        </p:spPr>
        <p:txBody>
          <a:bodyPr wrap="square" rtlCol="0">
            <a:spAutoFit/>
          </a:bodyPr>
          <a:lstStyle/>
          <a:p>
            <a:r>
              <a:rPr lang="fr-FR" dirty="0"/>
              <a:t>Voici mes deux prototypes de mon IHM de simulation de séisme.</a:t>
            </a:r>
          </a:p>
          <a:p>
            <a:r>
              <a:rPr lang="fr-FR" dirty="0"/>
              <a:t>Une version pour ordinateur et un autre pour Smartphone.</a:t>
            </a:r>
          </a:p>
        </p:txBody>
      </p:sp>
    </p:spTree>
    <p:extLst>
      <p:ext uri="{BB962C8B-B14F-4D97-AF65-F5344CB8AC3E}">
        <p14:creationId xmlns:p14="http://schemas.microsoft.com/office/powerpoint/2010/main" val="1759436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A6EFA-14ED-4936-8936-0F1C411BB89D}"/>
              </a:ext>
            </a:extLst>
          </p:cNvPr>
          <p:cNvSpPr>
            <a:spLocks noGrp="1"/>
          </p:cNvSpPr>
          <p:nvPr>
            <p:ph type="title"/>
          </p:nvPr>
        </p:nvSpPr>
        <p:spPr/>
        <p:txBody>
          <a:bodyPr/>
          <a:lstStyle/>
          <a:p>
            <a:r>
              <a:rPr lang="fr-FR" b="1" i="1" u="sng" dirty="0"/>
              <a:t>3)Sauvegarde des données de L’ESP32 sur DB</a:t>
            </a:r>
          </a:p>
        </p:txBody>
      </p:sp>
      <p:sp>
        <p:nvSpPr>
          <p:cNvPr id="3" name="Espace réservé du contenu 2">
            <a:extLst>
              <a:ext uri="{FF2B5EF4-FFF2-40B4-BE49-F238E27FC236}">
                <a16:creationId xmlns:a16="http://schemas.microsoft.com/office/drawing/2014/main" id="{E14AD574-F8A8-4821-8887-6BD92405AC8E}"/>
              </a:ext>
            </a:extLst>
          </p:cNvPr>
          <p:cNvSpPr>
            <a:spLocks noGrp="1"/>
          </p:cNvSpPr>
          <p:nvPr>
            <p:ph idx="1"/>
          </p:nvPr>
        </p:nvSpPr>
        <p:spPr/>
        <p:txBody>
          <a:bodyPr/>
          <a:lstStyle/>
          <a:p>
            <a:r>
              <a:rPr lang="fr-FR" dirty="0"/>
              <a:t>Le script PHP sera chargé de recevoir les demandes entrantes de l'ESP32 et d'insérer les données des capteurs ADXL345 dans une base de données MySQL appeler </a:t>
            </a:r>
            <a:r>
              <a:rPr lang="fr-FR" dirty="0" err="1"/>
              <a:t>EarthquakesDB</a:t>
            </a:r>
            <a:r>
              <a:rPr lang="fr-FR" dirty="0"/>
              <a:t>.</a:t>
            </a:r>
          </a:p>
          <a:p>
            <a:r>
              <a:rPr lang="fr-FR" dirty="0"/>
              <a:t>Les 3 codes sont disponibles sur GIT</a:t>
            </a:r>
          </a:p>
        </p:txBody>
      </p:sp>
      <p:pic>
        <p:nvPicPr>
          <p:cNvPr id="4" name="Image 3">
            <a:extLst>
              <a:ext uri="{FF2B5EF4-FFF2-40B4-BE49-F238E27FC236}">
                <a16:creationId xmlns:a16="http://schemas.microsoft.com/office/drawing/2014/main" id="{3B81DD1E-9765-4CBC-83E6-95344E4E4CE5}"/>
              </a:ext>
            </a:extLst>
          </p:cNvPr>
          <p:cNvPicPr>
            <a:picLocks noChangeAspect="1"/>
          </p:cNvPicPr>
          <p:nvPr/>
        </p:nvPicPr>
        <p:blipFill>
          <a:blip r:embed="rId2"/>
          <a:stretch>
            <a:fillRect/>
          </a:stretch>
        </p:blipFill>
        <p:spPr>
          <a:xfrm>
            <a:off x="288757" y="3716622"/>
            <a:ext cx="4580021" cy="2576262"/>
          </a:xfrm>
          <a:prstGeom prst="rect">
            <a:avLst/>
          </a:prstGeom>
        </p:spPr>
      </p:pic>
      <p:pic>
        <p:nvPicPr>
          <p:cNvPr id="5" name="Image 4">
            <a:extLst>
              <a:ext uri="{FF2B5EF4-FFF2-40B4-BE49-F238E27FC236}">
                <a16:creationId xmlns:a16="http://schemas.microsoft.com/office/drawing/2014/main" id="{C9C82785-2AFB-4273-BB88-38A2ED7F1C6E}"/>
              </a:ext>
            </a:extLst>
          </p:cNvPr>
          <p:cNvPicPr>
            <a:picLocks noChangeAspect="1"/>
          </p:cNvPicPr>
          <p:nvPr/>
        </p:nvPicPr>
        <p:blipFill>
          <a:blip r:embed="rId3"/>
          <a:stretch>
            <a:fillRect/>
          </a:stretch>
        </p:blipFill>
        <p:spPr>
          <a:xfrm>
            <a:off x="3679950" y="4150658"/>
            <a:ext cx="4580021" cy="2576262"/>
          </a:xfrm>
          <a:prstGeom prst="rect">
            <a:avLst/>
          </a:prstGeom>
        </p:spPr>
      </p:pic>
      <p:pic>
        <p:nvPicPr>
          <p:cNvPr id="6" name="Image 5">
            <a:extLst>
              <a:ext uri="{FF2B5EF4-FFF2-40B4-BE49-F238E27FC236}">
                <a16:creationId xmlns:a16="http://schemas.microsoft.com/office/drawing/2014/main" id="{69ECFA6F-2A5B-48EC-A5D7-BBF63B3CCFD4}"/>
              </a:ext>
            </a:extLst>
          </p:cNvPr>
          <p:cNvPicPr>
            <a:picLocks noChangeAspect="1"/>
          </p:cNvPicPr>
          <p:nvPr/>
        </p:nvPicPr>
        <p:blipFill>
          <a:blip r:embed="rId4"/>
          <a:stretch>
            <a:fillRect/>
          </a:stretch>
        </p:blipFill>
        <p:spPr>
          <a:xfrm>
            <a:off x="6913555" y="3450724"/>
            <a:ext cx="4989688" cy="2819917"/>
          </a:xfrm>
          <a:prstGeom prst="rect">
            <a:avLst/>
          </a:prstGeom>
        </p:spPr>
      </p:pic>
    </p:spTree>
    <p:extLst>
      <p:ext uri="{BB962C8B-B14F-4D97-AF65-F5344CB8AC3E}">
        <p14:creationId xmlns:p14="http://schemas.microsoft.com/office/powerpoint/2010/main" val="410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9DE9B-280A-4E07-8092-8F5291DB1E9A}"/>
              </a:ext>
            </a:extLst>
          </p:cNvPr>
          <p:cNvSpPr>
            <a:spLocks noGrp="1"/>
          </p:cNvSpPr>
          <p:nvPr>
            <p:ph type="title"/>
          </p:nvPr>
        </p:nvSpPr>
        <p:spPr>
          <a:xfrm>
            <a:off x="646111" y="452718"/>
            <a:ext cx="9404723" cy="782524"/>
          </a:xfrm>
        </p:spPr>
        <p:txBody>
          <a:bodyPr/>
          <a:lstStyle/>
          <a:p>
            <a:r>
              <a:rPr lang="fr-FR" b="1" i="1" u="sng" dirty="0"/>
              <a:t>4)Séquenceur de séisme</a:t>
            </a:r>
          </a:p>
        </p:txBody>
      </p:sp>
      <p:sp>
        <p:nvSpPr>
          <p:cNvPr id="3" name="Espace réservé du contenu 2">
            <a:extLst>
              <a:ext uri="{FF2B5EF4-FFF2-40B4-BE49-F238E27FC236}">
                <a16:creationId xmlns:a16="http://schemas.microsoft.com/office/drawing/2014/main" id="{C0A92C18-52AC-459C-B7D2-92EC8359B224}"/>
              </a:ext>
            </a:extLst>
          </p:cNvPr>
          <p:cNvSpPr>
            <a:spLocks noGrp="1"/>
          </p:cNvSpPr>
          <p:nvPr>
            <p:ph idx="1"/>
          </p:nvPr>
        </p:nvSpPr>
        <p:spPr>
          <a:xfrm>
            <a:off x="389439" y="1331259"/>
            <a:ext cx="8973222" cy="5308080"/>
          </a:xfrm>
        </p:spPr>
        <p:txBody>
          <a:bodyPr>
            <a:normAutofit lnSpcReduction="10000"/>
          </a:bodyPr>
          <a:lstStyle/>
          <a:p>
            <a:r>
              <a:rPr lang="fr-FR" dirty="0"/>
              <a:t>Ce qui nous permettra d’avoir une séquence des ondes du séismes est un accéléromètre ,précisément le moment ADXL345 ,qui nous permettra d’avoir les 3 axes (X,Y,Z). Il mesure l'accélération statique de la gravité dans les applications de détection d'inclinaison, et l'accélération dynamique résultant de mouvements ou de chocs. La haute résolution (4 mg/LSB) permet de mesurer les variations d'inclinaison inférieures à 1,0°.</a:t>
            </a:r>
          </a:p>
          <a:p>
            <a:r>
              <a:rPr lang="fr-FR" dirty="0"/>
              <a:t>Il me sera utile pour  le séquenceur de séisme car  nous pouvons représenter les données  des 3 axes graphiquement donc une séquence.</a:t>
            </a:r>
          </a:p>
          <a:p>
            <a:r>
              <a:rPr lang="fr-FR" dirty="0"/>
              <a:t>Plusieurs fonctions de détection spéciales sont fournies. La détection d'activité et d'inactivité détecte la présence ou l'absence de mouvement, et si l'accélération sur un axe dépasse le niveau défini par l'utilisateur. La détection de toucher permet de détecter les pressions simples et doubles. La détection de chute libre permet de détecter si le dispositif tombe. Ces fonctions peuvent être mappées sur une ou deux des broches de sortie d'interruption. </a:t>
            </a:r>
          </a:p>
        </p:txBody>
      </p:sp>
      <p:pic>
        <p:nvPicPr>
          <p:cNvPr id="1026" name="Picture 2" descr="ADXL345 - Accéléromètre à trois axes (-2g / 4g / 8g / 16g) avec ...">
            <a:extLst>
              <a:ext uri="{FF2B5EF4-FFF2-40B4-BE49-F238E27FC236}">
                <a16:creationId xmlns:a16="http://schemas.microsoft.com/office/drawing/2014/main" id="{AA36CE5F-CF26-40DD-86C7-67A024870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728" y="1443789"/>
            <a:ext cx="2370889" cy="177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48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FB447BA-6984-4657-9F58-186800D607DB}"/>
              </a:ext>
            </a:extLst>
          </p:cNvPr>
          <p:cNvSpPr>
            <a:spLocks noGrp="1"/>
          </p:cNvSpPr>
          <p:nvPr>
            <p:ph idx="1"/>
          </p:nvPr>
        </p:nvSpPr>
        <p:spPr>
          <a:xfrm>
            <a:off x="124745" y="304330"/>
            <a:ext cx="8850814" cy="1659498"/>
          </a:xfrm>
        </p:spPr>
        <p:txBody>
          <a:bodyPr>
            <a:normAutofit fontScale="92500"/>
          </a:bodyPr>
          <a:lstStyle/>
          <a:p>
            <a:r>
              <a:rPr lang="fr-FR" dirty="0"/>
              <a:t>J’ai pu procéder à des tests sur mon Smartphone avec une application qui me donne la séquence des 3axes X,Y,Z.</a:t>
            </a:r>
          </a:p>
          <a:p>
            <a:r>
              <a:rPr lang="fr-FR" dirty="0"/>
              <a:t>Donc  mon séquenceur de séisme sera un accéléromètre(ADXL345).</a:t>
            </a:r>
          </a:p>
          <a:p>
            <a:r>
              <a:rPr lang="fr-FR" dirty="0"/>
              <a:t>Le code pour relier ESP32 au ADXL345 est sur GIT.</a:t>
            </a:r>
          </a:p>
          <a:p>
            <a:endParaRPr lang="fr-FR" dirty="0"/>
          </a:p>
        </p:txBody>
      </p:sp>
      <p:pic>
        <p:nvPicPr>
          <p:cNvPr id="7" name="Image 6">
            <a:extLst>
              <a:ext uri="{FF2B5EF4-FFF2-40B4-BE49-F238E27FC236}">
                <a16:creationId xmlns:a16="http://schemas.microsoft.com/office/drawing/2014/main" id="{B6B32C79-50CF-4A0A-9453-64749BAC609D}"/>
              </a:ext>
            </a:extLst>
          </p:cNvPr>
          <p:cNvPicPr>
            <a:picLocks noChangeAspect="1"/>
          </p:cNvPicPr>
          <p:nvPr/>
        </p:nvPicPr>
        <p:blipFill rotWithShape="1">
          <a:blip r:embed="rId2"/>
          <a:srcRect t="9269"/>
          <a:stretch/>
        </p:blipFill>
        <p:spPr>
          <a:xfrm>
            <a:off x="124745" y="2001254"/>
            <a:ext cx="2774783" cy="4475746"/>
          </a:xfrm>
          <a:prstGeom prst="rect">
            <a:avLst/>
          </a:prstGeom>
        </p:spPr>
      </p:pic>
      <p:pic>
        <p:nvPicPr>
          <p:cNvPr id="9" name="Image 8">
            <a:extLst>
              <a:ext uri="{FF2B5EF4-FFF2-40B4-BE49-F238E27FC236}">
                <a16:creationId xmlns:a16="http://schemas.microsoft.com/office/drawing/2014/main" id="{DE2B4109-7897-4D14-B89D-89D90186EEA9}"/>
              </a:ext>
            </a:extLst>
          </p:cNvPr>
          <p:cNvPicPr>
            <a:picLocks noChangeAspect="1"/>
          </p:cNvPicPr>
          <p:nvPr/>
        </p:nvPicPr>
        <p:blipFill rotWithShape="1">
          <a:blip r:embed="rId3"/>
          <a:srcRect l="-2402" t="9275" r="2402" b="1349"/>
          <a:stretch/>
        </p:blipFill>
        <p:spPr>
          <a:xfrm>
            <a:off x="2954825" y="2060681"/>
            <a:ext cx="2774782" cy="4416319"/>
          </a:xfrm>
          <a:prstGeom prst="rect">
            <a:avLst/>
          </a:prstGeom>
        </p:spPr>
      </p:pic>
      <p:pic>
        <p:nvPicPr>
          <p:cNvPr id="11" name="Image 10">
            <a:extLst>
              <a:ext uri="{FF2B5EF4-FFF2-40B4-BE49-F238E27FC236}">
                <a16:creationId xmlns:a16="http://schemas.microsoft.com/office/drawing/2014/main" id="{D3DE161E-2058-4BFC-B0E4-FA2BDA17D33A}"/>
              </a:ext>
            </a:extLst>
          </p:cNvPr>
          <p:cNvPicPr>
            <a:picLocks noChangeAspect="1"/>
          </p:cNvPicPr>
          <p:nvPr/>
        </p:nvPicPr>
        <p:blipFill rotWithShape="1">
          <a:blip r:embed="rId4"/>
          <a:srcRect t="8889"/>
          <a:stretch/>
        </p:blipFill>
        <p:spPr>
          <a:xfrm>
            <a:off x="5840200" y="1982541"/>
            <a:ext cx="2774781" cy="4494459"/>
          </a:xfrm>
          <a:prstGeom prst="rect">
            <a:avLst/>
          </a:prstGeom>
        </p:spPr>
      </p:pic>
      <p:pic>
        <p:nvPicPr>
          <p:cNvPr id="13" name="Image 12">
            <a:extLst>
              <a:ext uri="{FF2B5EF4-FFF2-40B4-BE49-F238E27FC236}">
                <a16:creationId xmlns:a16="http://schemas.microsoft.com/office/drawing/2014/main" id="{002726E3-375E-4ADD-AD57-296C51A050ED}"/>
              </a:ext>
            </a:extLst>
          </p:cNvPr>
          <p:cNvPicPr>
            <a:picLocks noChangeAspect="1"/>
          </p:cNvPicPr>
          <p:nvPr/>
        </p:nvPicPr>
        <p:blipFill rotWithShape="1">
          <a:blip r:embed="rId5"/>
          <a:srcRect t="8748" b="258"/>
          <a:stretch/>
        </p:blipFill>
        <p:spPr>
          <a:xfrm>
            <a:off x="8725574" y="1963828"/>
            <a:ext cx="2789915" cy="4513172"/>
          </a:xfrm>
          <a:prstGeom prst="rect">
            <a:avLst/>
          </a:prstGeom>
        </p:spPr>
      </p:pic>
    </p:spTree>
    <p:extLst>
      <p:ext uri="{BB962C8B-B14F-4D97-AF65-F5344CB8AC3E}">
        <p14:creationId xmlns:p14="http://schemas.microsoft.com/office/powerpoint/2010/main" val="814179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9D4E2-DE97-4D62-9C84-D357EE6B8568}"/>
              </a:ext>
            </a:extLst>
          </p:cNvPr>
          <p:cNvSpPr>
            <a:spLocks noGrp="1"/>
          </p:cNvSpPr>
          <p:nvPr>
            <p:ph type="title"/>
          </p:nvPr>
        </p:nvSpPr>
        <p:spPr>
          <a:xfrm>
            <a:off x="718300" y="356466"/>
            <a:ext cx="9404723" cy="1400530"/>
          </a:xfrm>
        </p:spPr>
        <p:txBody>
          <a:bodyPr/>
          <a:lstStyle/>
          <a:p>
            <a:r>
              <a:rPr lang="fr-FR" b="1" i="1" u="sng" dirty="0"/>
              <a:t>SOMMAIRE :</a:t>
            </a:r>
          </a:p>
        </p:txBody>
      </p:sp>
      <p:sp>
        <p:nvSpPr>
          <p:cNvPr id="3" name="Espace réservé du contenu 2">
            <a:extLst>
              <a:ext uri="{FF2B5EF4-FFF2-40B4-BE49-F238E27FC236}">
                <a16:creationId xmlns:a16="http://schemas.microsoft.com/office/drawing/2014/main" id="{078A72C7-7A39-4815-8E47-D840B5A837D7}"/>
              </a:ext>
            </a:extLst>
          </p:cNvPr>
          <p:cNvSpPr>
            <a:spLocks noGrp="1"/>
          </p:cNvSpPr>
          <p:nvPr>
            <p:ph idx="1"/>
          </p:nvPr>
        </p:nvSpPr>
        <p:spPr/>
        <p:txBody>
          <a:bodyPr/>
          <a:lstStyle/>
          <a:p>
            <a:r>
              <a:rPr lang="fr-FR" b="1" i="1" u="sng" dirty="0"/>
              <a:t>1° Présentation du projet</a:t>
            </a:r>
          </a:p>
          <a:p>
            <a:r>
              <a:rPr lang="fr-FR" b="1" i="1" u="sng" dirty="0"/>
              <a:t>2°Cahier des charges et explication  du besoin</a:t>
            </a:r>
          </a:p>
          <a:p>
            <a:r>
              <a:rPr lang="fr-FR" b="1" i="1" u="sng" dirty="0"/>
              <a:t>3° Présentation UML</a:t>
            </a:r>
          </a:p>
          <a:p>
            <a:r>
              <a:rPr lang="fr-FR" b="1" i="1" u="sng" dirty="0"/>
              <a:t>4° Recherche ,réalisation et outils utilisés</a:t>
            </a:r>
          </a:p>
        </p:txBody>
      </p:sp>
    </p:spTree>
    <p:extLst>
      <p:ext uri="{BB962C8B-B14F-4D97-AF65-F5344CB8AC3E}">
        <p14:creationId xmlns:p14="http://schemas.microsoft.com/office/powerpoint/2010/main" val="2567106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5E982C-3E0D-4F26-AD7A-508FF392B2E5}"/>
              </a:ext>
            </a:extLst>
          </p:cNvPr>
          <p:cNvSpPr>
            <a:spLocks noGrp="1"/>
          </p:cNvSpPr>
          <p:nvPr>
            <p:ph type="title"/>
          </p:nvPr>
        </p:nvSpPr>
        <p:spPr>
          <a:xfrm>
            <a:off x="2670381" y="4833782"/>
            <a:ext cx="9404723" cy="1400530"/>
          </a:xfrm>
        </p:spPr>
        <p:txBody>
          <a:bodyPr/>
          <a:lstStyle/>
          <a:p>
            <a:r>
              <a:rPr lang="fr-FR" b="1" i="1" u="sng" dirty="0"/>
              <a:t>Merci de votre attention </a:t>
            </a:r>
          </a:p>
        </p:txBody>
      </p:sp>
    </p:spTree>
    <p:extLst>
      <p:ext uri="{BB962C8B-B14F-4D97-AF65-F5344CB8AC3E}">
        <p14:creationId xmlns:p14="http://schemas.microsoft.com/office/powerpoint/2010/main" val="3056411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6ED2C-93D3-413F-AB53-28F5708EB062}"/>
              </a:ext>
            </a:extLst>
          </p:cNvPr>
          <p:cNvSpPr>
            <a:spLocks noGrp="1"/>
          </p:cNvSpPr>
          <p:nvPr>
            <p:ph type="title"/>
          </p:nvPr>
        </p:nvSpPr>
        <p:spPr/>
        <p:txBody>
          <a:bodyPr/>
          <a:lstStyle/>
          <a:p>
            <a:r>
              <a:rPr lang="fr-FR" b="1" i="1" u="sng" dirty="0"/>
              <a:t>1° Présentation du projet</a:t>
            </a:r>
            <a:br>
              <a:rPr lang="fr-FR" dirty="0"/>
            </a:br>
            <a:endParaRPr lang="fr-FR" dirty="0"/>
          </a:p>
        </p:txBody>
      </p:sp>
      <p:pic>
        <p:nvPicPr>
          <p:cNvPr id="1026" name="Picture 2" descr="Risques naturels majeurs : urgence déclarée outre-mer - Rapport">
            <a:extLst>
              <a:ext uri="{FF2B5EF4-FFF2-40B4-BE49-F238E27FC236}">
                <a16:creationId xmlns:a16="http://schemas.microsoft.com/office/drawing/2014/main" id="{FBEEE893-3DDE-47E5-BDBF-5776BCAAF8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0068" y="1675648"/>
            <a:ext cx="4025345" cy="41957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que sismique - Réplik 972">
            <a:extLst>
              <a:ext uri="{FF2B5EF4-FFF2-40B4-BE49-F238E27FC236}">
                <a16:creationId xmlns:a16="http://schemas.microsoft.com/office/drawing/2014/main" id="{7275E691-ABCD-4F5F-96B9-4D8086E57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715" y="2353662"/>
            <a:ext cx="6713267" cy="3016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2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67FE0D7-6D9E-4C7F-8CDB-B324069DAE63}"/>
              </a:ext>
            </a:extLst>
          </p:cNvPr>
          <p:cNvSpPr>
            <a:spLocks noGrp="1"/>
          </p:cNvSpPr>
          <p:nvPr>
            <p:ph idx="1"/>
          </p:nvPr>
        </p:nvSpPr>
        <p:spPr>
          <a:xfrm>
            <a:off x="822576" y="1298938"/>
            <a:ext cx="11056603" cy="5671356"/>
          </a:xfrm>
        </p:spPr>
        <p:txBody>
          <a:bodyPr>
            <a:normAutofit/>
          </a:bodyPr>
          <a:lstStyle/>
          <a:p>
            <a:pPr lvl="0"/>
            <a:r>
              <a:rPr lang="fr-FR" b="1" i="1" u="sng" dirty="0"/>
              <a:t>1° Présentation du projet</a:t>
            </a:r>
            <a:endParaRPr lang="fr-FR" dirty="0"/>
          </a:p>
          <a:p>
            <a:pPr lvl="0"/>
            <a:r>
              <a:rPr lang="fr-FR" dirty="0"/>
              <a:t>Au Antilles, la population est dense mais nos bâtiments sont vulnérables aux séismes. Pour réduire les risques il y aura une mise aux normes des bâtiments voir des mesures de reconstructions. Mais tout cela prendra du temps. Donc il est important d'envisager d'autre approche pour réduire les risques liés aux séismes.</a:t>
            </a:r>
          </a:p>
          <a:p>
            <a:pPr lvl="0"/>
            <a:r>
              <a:rPr lang="fr-FR" dirty="0"/>
              <a:t>EDF a déjà un système d'alerte semi-automatique ou un humain déclenche les alarmes pour l'évacuations des bâtiments.</a:t>
            </a:r>
          </a:p>
          <a:p>
            <a:pPr lvl="0"/>
            <a:r>
              <a:rPr lang="fr-FR" dirty="0"/>
              <a:t>Le projet serai d'automatisé, se système pour que dès lors d'un séisme, les alarmes se déclenche automatiquement pour assurer la protection des biens et des personnes.</a:t>
            </a:r>
          </a:p>
          <a:p>
            <a:pPr lvl="0"/>
            <a:r>
              <a:rPr lang="fr-FR" dirty="0"/>
              <a:t>Et par exemple remporté ultérieurement une intervention sur les moteurs produisant l’électricité, ainsi que de mettre son personnel à l’abri.</a:t>
            </a:r>
          </a:p>
          <a:p>
            <a:endParaRPr lang="fr-FR" dirty="0"/>
          </a:p>
        </p:txBody>
      </p:sp>
    </p:spTree>
    <p:extLst>
      <p:ext uri="{BB962C8B-B14F-4D97-AF65-F5344CB8AC3E}">
        <p14:creationId xmlns:p14="http://schemas.microsoft.com/office/powerpoint/2010/main" val="273412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F91F10-B59D-4262-B57C-9E1FD62B3D99}"/>
              </a:ext>
            </a:extLst>
          </p:cNvPr>
          <p:cNvSpPr>
            <a:spLocks noGrp="1"/>
          </p:cNvSpPr>
          <p:nvPr>
            <p:ph type="title"/>
          </p:nvPr>
        </p:nvSpPr>
        <p:spPr/>
        <p:txBody>
          <a:bodyPr/>
          <a:lstStyle/>
          <a:p>
            <a:r>
              <a:rPr lang="fr-FR" b="1" i="1" u="sng" dirty="0"/>
              <a:t>2°Cahier des charges et explication  du besoin</a:t>
            </a:r>
            <a:br>
              <a:rPr lang="fr-FR" b="1" i="1" u="sng" dirty="0"/>
            </a:br>
            <a:endParaRPr lang="fr-FR" dirty="0"/>
          </a:p>
        </p:txBody>
      </p:sp>
      <p:pic>
        <p:nvPicPr>
          <p:cNvPr id="4" name="Image 3">
            <a:extLst>
              <a:ext uri="{FF2B5EF4-FFF2-40B4-BE49-F238E27FC236}">
                <a16:creationId xmlns:a16="http://schemas.microsoft.com/office/drawing/2014/main" id="{0BCF6A75-003C-4713-B510-B364776732E4}"/>
              </a:ext>
            </a:extLst>
          </p:cNvPr>
          <p:cNvPicPr>
            <a:picLocks noChangeAspect="1"/>
          </p:cNvPicPr>
          <p:nvPr/>
        </p:nvPicPr>
        <p:blipFill>
          <a:blip r:embed="rId2"/>
          <a:stretch>
            <a:fillRect/>
          </a:stretch>
        </p:blipFill>
        <p:spPr>
          <a:xfrm>
            <a:off x="286882" y="1853247"/>
            <a:ext cx="6882968" cy="2459514"/>
          </a:xfrm>
          <a:prstGeom prst="rect">
            <a:avLst/>
          </a:prstGeom>
        </p:spPr>
      </p:pic>
      <p:sp>
        <p:nvSpPr>
          <p:cNvPr id="5" name="ZoneTexte 4">
            <a:extLst>
              <a:ext uri="{FF2B5EF4-FFF2-40B4-BE49-F238E27FC236}">
                <a16:creationId xmlns:a16="http://schemas.microsoft.com/office/drawing/2014/main" id="{8BA20290-AD9D-46F4-9D84-FDD50A942EE6}"/>
              </a:ext>
            </a:extLst>
          </p:cNvPr>
          <p:cNvSpPr txBox="1"/>
          <p:nvPr/>
        </p:nvSpPr>
        <p:spPr>
          <a:xfrm>
            <a:off x="7169850" y="1741614"/>
            <a:ext cx="4227493" cy="3693319"/>
          </a:xfrm>
          <a:prstGeom prst="rect">
            <a:avLst/>
          </a:prstGeom>
          <a:noFill/>
        </p:spPr>
        <p:txBody>
          <a:bodyPr wrap="square" rtlCol="0">
            <a:spAutoFit/>
          </a:bodyPr>
          <a:lstStyle/>
          <a:p>
            <a:r>
              <a:rPr lang="fr-FR" b="1" dirty="0"/>
              <a:t>Le système à réaliser et à déployer devra :</a:t>
            </a:r>
          </a:p>
          <a:p>
            <a:pPr lvl="0"/>
            <a:r>
              <a:rPr lang="fr-FR" dirty="0">
                <a:solidFill>
                  <a:srgbClr val="FFC000"/>
                </a:solidFill>
              </a:rPr>
              <a:t>- détecter un séisme imminent afin d’avertir l’ensemble du site,</a:t>
            </a:r>
          </a:p>
          <a:p>
            <a:pPr lvl="0"/>
            <a:r>
              <a:rPr lang="fr-FR" dirty="0">
                <a:solidFill>
                  <a:schemeClr val="accent1">
                    <a:lumMod val="40000"/>
                    <a:lumOff val="60000"/>
                  </a:schemeClr>
                </a:solidFill>
              </a:rPr>
              <a:t>- Permettre par simulation de lancer des exercices de procédures d’évacuations,</a:t>
            </a:r>
          </a:p>
          <a:p>
            <a:pPr lvl="0"/>
            <a:r>
              <a:rPr lang="fr-FR" dirty="0">
                <a:solidFill>
                  <a:schemeClr val="accent6">
                    <a:lumMod val="40000"/>
                    <a:lumOff val="60000"/>
                  </a:schemeClr>
                </a:solidFill>
              </a:rPr>
              <a:t>- permettre à tous de visualiser les dernières secousses enregistrées,</a:t>
            </a:r>
          </a:p>
          <a:p>
            <a:pPr lvl="0"/>
            <a:r>
              <a:rPr lang="fr-FR" dirty="0">
                <a:solidFill>
                  <a:schemeClr val="bg2">
                    <a:lumMod val="60000"/>
                    <a:lumOff val="40000"/>
                  </a:schemeClr>
                </a:solidFill>
              </a:rPr>
              <a:t>- Archiver les données (ondes/simulation) ayant déclenchées une alarme.</a:t>
            </a:r>
          </a:p>
          <a:p>
            <a:endParaRPr lang="fr-FR" dirty="0"/>
          </a:p>
        </p:txBody>
      </p:sp>
    </p:spTree>
    <p:extLst>
      <p:ext uri="{BB962C8B-B14F-4D97-AF65-F5344CB8AC3E}">
        <p14:creationId xmlns:p14="http://schemas.microsoft.com/office/powerpoint/2010/main" val="2272791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CAB59B7-B589-44ED-AEC7-BBC8A626F4D5}"/>
              </a:ext>
            </a:extLst>
          </p:cNvPr>
          <p:cNvSpPr>
            <a:spLocks noGrp="1"/>
          </p:cNvSpPr>
          <p:nvPr>
            <p:ph idx="1"/>
          </p:nvPr>
        </p:nvSpPr>
        <p:spPr>
          <a:xfrm>
            <a:off x="184484" y="80211"/>
            <a:ext cx="11686674" cy="6777789"/>
          </a:xfrm>
        </p:spPr>
        <p:txBody>
          <a:bodyPr>
            <a:normAutofit/>
          </a:bodyPr>
          <a:lstStyle/>
          <a:p>
            <a:pPr marL="0" indent="0">
              <a:buNone/>
            </a:pPr>
            <a:r>
              <a:rPr lang="fr-FR" b="1" i="1" u="sng" dirty="0"/>
              <a:t>Résumé du projet :</a:t>
            </a:r>
          </a:p>
          <a:p>
            <a:pPr marL="0" indent="0">
              <a:buNone/>
            </a:pPr>
            <a:r>
              <a:rPr lang="fr-FR" b="1" i="1" u="sng" dirty="0"/>
              <a:t>Le système à réaliser et à déployer devra :</a:t>
            </a:r>
          </a:p>
          <a:p>
            <a:pPr lvl="0"/>
            <a:r>
              <a:rPr lang="fr-FR" dirty="0"/>
              <a:t>- détecter un séisme imminent afin d’avertir l’ensemble du site,</a:t>
            </a:r>
          </a:p>
          <a:p>
            <a:pPr lvl="0"/>
            <a:r>
              <a:rPr lang="fr-FR" dirty="0"/>
              <a:t>- permettre par simulation de lancer des exercices de procédures d’évacuations,</a:t>
            </a:r>
          </a:p>
          <a:p>
            <a:pPr lvl="0"/>
            <a:r>
              <a:rPr lang="fr-FR" dirty="0"/>
              <a:t>- permettre à tous de visualiser les dernières secousses enregistrées,</a:t>
            </a:r>
          </a:p>
          <a:p>
            <a:pPr lvl="0"/>
            <a:r>
              <a:rPr lang="fr-FR" dirty="0"/>
              <a:t>- Archiver les données (ondes/simulation) ayant déclenchées une alarme. </a:t>
            </a:r>
          </a:p>
          <a:p>
            <a:r>
              <a:rPr lang="fr-FR" b="1" i="1" u="sng" dirty="0"/>
              <a:t>Ma partie est de faire une IHM de supervision permettent une simulation de séisme, de faire une base de donnée avec les bases existante de séisme comme USGS (US Geological Survey) et avec les valeurs de l'onde P que E2 va me donné ,de pouvoir archivées dans cette base les cas de détection de séisme sur notre site.</a:t>
            </a:r>
            <a:r>
              <a:rPr lang="fr-FR" dirty="0"/>
              <a:t> </a:t>
            </a:r>
          </a:p>
          <a:p>
            <a:r>
              <a:rPr lang="fr-FR" dirty="0"/>
              <a:t>On se basera sur l’onde P qui est la première onde ressenti et L’onde S qui est l’onde responsable des forts mouvements du sol</a:t>
            </a:r>
          </a:p>
          <a:p>
            <a:r>
              <a:rPr lang="fr-FR" dirty="0"/>
              <a:t>Dès la détection de l’onde P dans les points A,B,C qui sont énergiquement autonomes</a:t>
            </a:r>
          </a:p>
          <a:p>
            <a:r>
              <a:rPr lang="fr-FR" dirty="0"/>
              <a:t>Les organes de signalisations s’activeront </a:t>
            </a:r>
          </a:p>
          <a:p>
            <a:r>
              <a:rPr lang="fr-FR" dirty="0"/>
              <a:t>C’est information sont transférer par le réseau LORA et mémorisé dans la base de donnée des ESP32 qui seront clonée sur la base de donné de l’entreprise .</a:t>
            </a:r>
          </a:p>
          <a:p>
            <a:endParaRPr lang="fr-FR" dirty="0"/>
          </a:p>
        </p:txBody>
      </p:sp>
    </p:spTree>
    <p:extLst>
      <p:ext uri="{BB962C8B-B14F-4D97-AF65-F5344CB8AC3E}">
        <p14:creationId xmlns:p14="http://schemas.microsoft.com/office/powerpoint/2010/main" val="158550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882906-20CE-483E-8BA4-B39CE2ABC9BD}"/>
              </a:ext>
            </a:extLst>
          </p:cNvPr>
          <p:cNvSpPr>
            <a:spLocks noGrp="1"/>
          </p:cNvSpPr>
          <p:nvPr>
            <p:ph type="title"/>
          </p:nvPr>
        </p:nvSpPr>
        <p:spPr/>
        <p:txBody>
          <a:bodyPr/>
          <a:lstStyle/>
          <a:p>
            <a:r>
              <a:rPr lang="fr-FR" b="1" i="1" u="sng" dirty="0"/>
              <a:t>3° Présentation UML</a:t>
            </a:r>
            <a:br>
              <a:rPr lang="fr-FR" b="1" i="1" u="sng" dirty="0"/>
            </a:br>
            <a:endParaRPr lang="fr-FR" dirty="0"/>
          </a:p>
        </p:txBody>
      </p:sp>
      <p:pic>
        <p:nvPicPr>
          <p:cNvPr id="7" name="Espace réservé du contenu 6">
            <a:extLst>
              <a:ext uri="{FF2B5EF4-FFF2-40B4-BE49-F238E27FC236}">
                <a16:creationId xmlns:a16="http://schemas.microsoft.com/office/drawing/2014/main" id="{75CF9FEC-6231-482E-AA4F-A7D5F124C810}"/>
              </a:ext>
            </a:extLst>
          </p:cNvPr>
          <p:cNvPicPr>
            <a:picLocks noGrp="1" noChangeAspect="1"/>
          </p:cNvPicPr>
          <p:nvPr>
            <p:ph idx="1"/>
          </p:nvPr>
        </p:nvPicPr>
        <p:blipFill>
          <a:blip r:embed="rId2"/>
          <a:stretch>
            <a:fillRect/>
          </a:stretch>
        </p:blipFill>
        <p:spPr>
          <a:xfrm>
            <a:off x="3352602" y="1152983"/>
            <a:ext cx="6205055" cy="5513013"/>
          </a:xfrm>
          <a:prstGeom prst="rect">
            <a:avLst/>
          </a:prstGeom>
        </p:spPr>
      </p:pic>
      <p:sp>
        <p:nvSpPr>
          <p:cNvPr id="8" name="ZoneTexte 7">
            <a:extLst>
              <a:ext uri="{FF2B5EF4-FFF2-40B4-BE49-F238E27FC236}">
                <a16:creationId xmlns:a16="http://schemas.microsoft.com/office/drawing/2014/main" id="{E0F0F82D-5145-499E-946B-DB413FA51B73}"/>
              </a:ext>
            </a:extLst>
          </p:cNvPr>
          <p:cNvSpPr txBox="1"/>
          <p:nvPr/>
        </p:nvSpPr>
        <p:spPr>
          <a:xfrm>
            <a:off x="646111" y="1567543"/>
            <a:ext cx="2445432" cy="923330"/>
          </a:xfrm>
          <a:prstGeom prst="rect">
            <a:avLst/>
          </a:prstGeom>
          <a:noFill/>
        </p:spPr>
        <p:txBody>
          <a:bodyPr wrap="square" rtlCol="0">
            <a:spAutoFit/>
          </a:bodyPr>
          <a:lstStyle/>
          <a:p>
            <a:r>
              <a:rPr lang="fr-FR" b="1" i="1" u="sng" dirty="0"/>
              <a:t>-Diagramme de séquence</a:t>
            </a:r>
          </a:p>
          <a:p>
            <a:r>
              <a:rPr lang="fr-FR" b="1" i="1" u="sng" dirty="0"/>
              <a:t>SIMULATION</a:t>
            </a:r>
          </a:p>
        </p:txBody>
      </p:sp>
    </p:spTree>
    <p:extLst>
      <p:ext uri="{BB962C8B-B14F-4D97-AF65-F5344CB8AC3E}">
        <p14:creationId xmlns:p14="http://schemas.microsoft.com/office/powerpoint/2010/main" val="3067769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9A27A-C1F9-4537-BBB3-05A1A91F10EF}"/>
              </a:ext>
            </a:extLst>
          </p:cNvPr>
          <p:cNvSpPr>
            <a:spLocks noGrp="1"/>
          </p:cNvSpPr>
          <p:nvPr>
            <p:ph type="title"/>
          </p:nvPr>
        </p:nvSpPr>
        <p:spPr/>
        <p:txBody>
          <a:bodyPr/>
          <a:lstStyle/>
          <a:p>
            <a:r>
              <a:rPr lang="fr-FR" b="1" i="1" u="sng" dirty="0"/>
              <a:t>Diagramme de cas d’utilisation</a:t>
            </a:r>
            <a:endParaRPr lang="fr-FR" dirty="0"/>
          </a:p>
        </p:txBody>
      </p:sp>
      <p:pic>
        <p:nvPicPr>
          <p:cNvPr id="5" name="Espace réservé du contenu 4">
            <a:extLst>
              <a:ext uri="{FF2B5EF4-FFF2-40B4-BE49-F238E27FC236}">
                <a16:creationId xmlns:a16="http://schemas.microsoft.com/office/drawing/2014/main" id="{19E85DA6-BBAB-44B6-AFE0-F48446D95186}"/>
              </a:ext>
            </a:extLst>
          </p:cNvPr>
          <p:cNvPicPr>
            <a:picLocks noGrp="1" noChangeAspect="1"/>
          </p:cNvPicPr>
          <p:nvPr>
            <p:ph idx="1"/>
          </p:nvPr>
        </p:nvPicPr>
        <p:blipFill>
          <a:blip r:embed="rId2"/>
          <a:stretch>
            <a:fillRect/>
          </a:stretch>
        </p:blipFill>
        <p:spPr>
          <a:xfrm>
            <a:off x="1475872" y="1612232"/>
            <a:ext cx="6134349" cy="4490879"/>
          </a:xfrm>
        </p:spPr>
      </p:pic>
    </p:spTree>
    <p:extLst>
      <p:ext uri="{BB962C8B-B14F-4D97-AF65-F5344CB8AC3E}">
        <p14:creationId xmlns:p14="http://schemas.microsoft.com/office/powerpoint/2010/main" val="69719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9583C-AE42-431D-94AF-555D47D7EDCF}"/>
              </a:ext>
            </a:extLst>
          </p:cNvPr>
          <p:cNvSpPr>
            <a:spLocks noGrp="1"/>
          </p:cNvSpPr>
          <p:nvPr>
            <p:ph type="title"/>
          </p:nvPr>
        </p:nvSpPr>
        <p:spPr/>
        <p:txBody>
          <a:bodyPr/>
          <a:lstStyle/>
          <a:p>
            <a:r>
              <a:rPr lang="fr-FR" b="1" i="1" u="sng" dirty="0"/>
              <a:t>Diagramme de déploiement </a:t>
            </a:r>
          </a:p>
        </p:txBody>
      </p:sp>
      <p:pic>
        <p:nvPicPr>
          <p:cNvPr id="5" name="Espace réservé du contenu 4">
            <a:extLst>
              <a:ext uri="{FF2B5EF4-FFF2-40B4-BE49-F238E27FC236}">
                <a16:creationId xmlns:a16="http://schemas.microsoft.com/office/drawing/2014/main" id="{0BC6F6AB-75C4-4E6A-A628-A5CF7D93394E}"/>
              </a:ext>
            </a:extLst>
          </p:cNvPr>
          <p:cNvPicPr>
            <a:picLocks noGrp="1" noChangeAspect="1"/>
          </p:cNvPicPr>
          <p:nvPr>
            <p:ph idx="1"/>
          </p:nvPr>
        </p:nvPicPr>
        <p:blipFill>
          <a:blip r:embed="rId2"/>
          <a:stretch>
            <a:fillRect/>
          </a:stretch>
        </p:blipFill>
        <p:spPr/>
      </p:pic>
    </p:spTree>
    <p:extLst>
      <p:ext uri="{BB962C8B-B14F-4D97-AF65-F5344CB8AC3E}">
        <p14:creationId xmlns:p14="http://schemas.microsoft.com/office/powerpoint/2010/main" val="13771080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1278</TotalTime>
  <Words>999</Words>
  <Application>Microsoft Office PowerPoint</Application>
  <PresentationFormat>Grand écran</PresentationFormat>
  <Paragraphs>63</Paragraphs>
  <Slides>20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20</vt:i4>
      </vt:variant>
    </vt:vector>
  </HeadingPairs>
  <TitlesOfParts>
    <vt:vector size="24" baseType="lpstr">
      <vt:lpstr>Arial</vt:lpstr>
      <vt:lpstr>Century Gothic</vt:lpstr>
      <vt:lpstr>Wingdings 3</vt:lpstr>
      <vt:lpstr>Ion</vt:lpstr>
      <vt:lpstr>Système Alerte Précoce </vt:lpstr>
      <vt:lpstr>SOMMAIRE :</vt:lpstr>
      <vt:lpstr>1° Présentation du projet </vt:lpstr>
      <vt:lpstr>Présentation PowerPoint</vt:lpstr>
      <vt:lpstr>2°Cahier des charges et explication  du besoin </vt:lpstr>
      <vt:lpstr>Présentation PowerPoint</vt:lpstr>
      <vt:lpstr>3° Présentation UML </vt:lpstr>
      <vt:lpstr>Diagramme de cas d’utilisation</vt:lpstr>
      <vt:lpstr>Diagramme de déploiement </vt:lpstr>
      <vt:lpstr>4° Recherche ,réalisation et outils utilisés </vt:lpstr>
      <vt:lpstr>Présentation PowerPoint</vt:lpstr>
      <vt:lpstr>Logiciel : Wampserver</vt:lpstr>
      <vt:lpstr>Présentation PowerPoint</vt:lpstr>
      <vt:lpstr>Présentation PowerPoint</vt:lpstr>
      <vt:lpstr>Présentation PowerPoint</vt:lpstr>
      <vt:lpstr>2)IHM De simulation de séisme</vt:lpstr>
      <vt:lpstr>3)Sauvegarde des données de L’ESP32 sur DB</vt:lpstr>
      <vt:lpstr>4)Séquenceur de séisme</vt:lpstr>
      <vt:lpstr>Présentation PowerPoint</vt:lpstr>
      <vt:lpstr>Merci de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Alerte Précoce</dc:title>
  <dc:creator>Jerry Schenin-King</dc:creator>
  <cp:lastModifiedBy>Jerry Schenin-King</cp:lastModifiedBy>
  <cp:revision>40</cp:revision>
  <dcterms:created xsi:type="dcterms:W3CDTF">2020-03-29T16:22:06Z</dcterms:created>
  <dcterms:modified xsi:type="dcterms:W3CDTF">2020-06-04T03:22:38Z</dcterms:modified>
</cp:coreProperties>
</file>